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60" r:id="rId3"/>
    <p:sldId id="265" r:id="rId4"/>
    <p:sldId id="266" r:id="rId5"/>
    <p:sldId id="268" r:id="rId6"/>
    <p:sldId id="263" r:id="rId7"/>
    <p:sldId id="261" r:id="rId8"/>
    <p:sldId id="262" r:id="rId9"/>
    <p:sldId id="259" r:id="rId10"/>
    <p:sldId id="267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27584" y="1340768"/>
            <a:ext cx="698477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Lab. No. 9</a:t>
            </a:r>
          </a:p>
          <a:p>
            <a:pPr algn="ctr" rtl="0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Supportive connective tissues</a:t>
            </a:r>
          </a:p>
          <a:p>
            <a:pPr algn="ctr" rt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( Bones and Cartilages )</a:t>
            </a:r>
          </a:p>
          <a:p>
            <a:pPr algn="ctr" rt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ar-IQ" sz="4000" dirty="0" err="1" smtClean="0">
                <a:latin typeface="Times New Roman" pitchFamily="18" charset="0"/>
                <a:cs typeface="Times New Roman" pitchFamily="18" charset="0"/>
              </a:rPr>
              <a:t>م.م</a:t>
            </a:r>
            <a:r>
              <a:rPr lang="ar-IQ" sz="4000" dirty="0" smtClean="0">
                <a:latin typeface="Times New Roman" pitchFamily="18" charset="0"/>
                <a:cs typeface="Times New Roman" pitchFamily="18" charset="0"/>
              </a:rPr>
              <a:t>. ندى صالح هادي</a:t>
            </a:r>
            <a:endParaRPr lang="ar-IQ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6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.Nada\Desktop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49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49740" y="322984"/>
            <a:ext cx="8352928" cy="69352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Bones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 : are the rigid organs that constitutes part of the vertebrate  skeletal system , bone tissue is the structural component of bones 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Bone 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tissue is </a:t>
            </a: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classified to : </a:t>
            </a:r>
            <a:endParaRPr lang="en-US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Compact 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bone</a:t>
            </a: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Spongy 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bone </a:t>
            </a:r>
            <a:endParaRPr lang="en-US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 rtl="0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Bone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cells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Osteoblast </a:t>
            </a: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Bone lining cells</a:t>
            </a: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Osteocyte </a:t>
            </a: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Osteoclast </a:t>
            </a:r>
          </a:p>
          <a:p>
            <a:pPr algn="l" rtl="0"/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9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3528" y="763825"/>
            <a:ext cx="8568951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Compact bone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hard external layer of all bones and surrounds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marrow. It also makes up about 80% of the bone in a human skeleton. It is smooth, hard and heavy compared to spongy bone and it is also white in appearance, in contrast to spongy bone which has a pink color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Compact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bone is made up of units called lamellae which are sheets of collagen aligned in a parallel pattern that gives the bone strength. Blood vessels supply compact bone with oxygen and nutrients through structures called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Haversian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canals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spongy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inner layer of all bones. It also makes up about 20% of a human skeleton. Spongy bone is home to the bone marrow and hematopoietic stem cells that differentiate into red blood cells, white blood cells and platelets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Spongy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bone tissue does not contain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Haversian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systems 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constitute compact bone tissue. 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4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.Nada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74" y="0"/>
            <a:ext cx="91699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6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r.Nad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74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5831880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figure showing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portion of a bony matrix (B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Polarized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osteoblasts (Ob) and giant multinucleated osteoclasts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osteocyte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surrounding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bone matrix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7" t="35925" r="50483" b="28689"/>
          <a:stretch/>
        </p:blipFill>
        <p:spPr bwMode="auto">
          <a:xfrm>
            <a:off x="0" y="0"/>
            <a:ext cx="9144000" cy="583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10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67544" y="1124744"/>
            <a:ext cx="7344816" cy="3319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Functions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bones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locomotion, support and protection of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soft tissues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calcium and phosphate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storage</a:t>
            </a: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Movement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due to attached skeletal </a:t>
            </a:r>
            <a:r>
              <a:rPr lang="en-US" sz="2400">
                <a:latin typeface="Times New Roman" pitchFamily="18" charset="0"/>
                <a:ea typeface="Calibri"/>
                <a:cs typeface="Times New Roman" pitchFamily="18" charset="0"/>
              </a:rPr>
              <a:t>muscle 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Blood cell formation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875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2708920"/>
            <a:ext cx="7272808" cy="24591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858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Type of cartilage</a:t>
            </a:r>
            <a:endParaRPr lang="en-US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257300" lvl="2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Hyaline 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cartilage </a:t>
            </a:r>
          </a:p>
          <a:p>
            <a:pPr marL="1257300" lvl="2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Elastic 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cartilage</a:t>
            </a:r>
          </a:p>
          <a:p>
            <a:pPr marL="1257300" lvl="2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Fibro 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cartilage</a:t>
            </a: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endParaRPr lang="ar-IQ" dirty="0"/>
          </a:p>
        </p:txBody>
      </p:sp>
      <p:sp>
        <p:nvSpPr>
          <p:cNvPr id="3" name="مربع نص 2"/>
          <p:cNvSpPr txBox="1"/>
          <p:nvPr/>
        </p:nvSpPr>
        <p:spPr>
          <a:xfrm>
            <a:off x="499255" y="548680"/>
            <a:ext cx="82089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Cartilage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smooth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elastic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tissue,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rubber-like padding that covers and protects the ends of long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bones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joints. It is not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rigid as bone, but it is much stiffer and much less flexible than muscle. 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8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.Nada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0" y="0"/>
            <a:ext cx="9149649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r.Nada\Desktop\download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40"/>
          <a:stretch/>
        </p:blipFill>
        <p:spPr bwMode="auto">
          <a:xfrm>
            <a:off x="-5649" y="3933056"/>
            <a:ext cx="9258170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191855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</TotalTime>
  <Words>334</Words>
  <Application>Microsoft Office PowerPoint</Application>
  <PresentationFormat>عرض على الشاشة (3:4)‏</PresentationFormat>
  <Paragraphs>30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Dr.Nada</cp:lastModifiedBy>
  <cp:revision>40</cp:revision>
  <dcterms:modified xsi:type="dcterms:W3CDTF">2020-07-06T21:57:50Z</dcterms:modified>
</cp:coreProperties>
</file>